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9"/>
  </p:notesMasterIdLst>
  <p:sldIdLst>
    <p:sldId id="270" r:id="rId5"/>
    <p:sldId id="283" r:id="rId6"/>
    <p:sldId id="279" r:id="rId7"/>
    <p:sldId id="281" r:id="rId8"/>
  </p:sldIdLst>
  <p:sldSz cx="9144000" cy="5143500" type="screen16x9"/>
  <p:notesSz cx="6858000" cy="9144000"/>
  <p:embeddedFontLst>
    <p:embeddedFont>
      <p:font typeface="Lato" panose="020B0604020202020204" charset="0"/>
      <p:regular r:id="rId10"/>
      <p:bold r:id="rId11"/>
      <p:italic r:id="rId12"/>
      <p:boldItalic r:id="rId13"/>
    </p:embeddedFont>
    <p:embeddedFont>
      <p:font typeface="Raleway"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35"/>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8F5D75-2014-4FBF-B08F-55A1BB033D8F}">
  <a:tblStyle styleId="{928F5D75-2014-4FBF-B08F-55A1BB033D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25"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b9a0b074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b9a0b074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98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b9a0b074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01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b9a0b074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2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502797" y="590943"/>
            <a:ext cx="8493753" cy="24501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sz="1600" dirty="0">
                <a:solidFill>
                  <a:srgbClr val="353535"/>
                </a:solidFill>
              </a:rPr>
              <a:t>a</a:t>
            </a:r>
            <a:br>
              <a:rPr lang="fi-FI" sz="4000" dirty="0"/>
            </a:br>
            <a:r>
              <a:rPr lang="en" sz="4000" dirty="0">
                <a:solidFill>
                  <a:schemeClr val="accent5"/>
                </a:solidFill>
              </a:rPr>
              <a:t>“EnergyVaasa 3D-</a:t>
            </a:r>
            <a:r>
              <a:rPr lang="fi-FI" sz="4000" dirty="0">
                <a:solidFill>
                  <a:schemeClr val="accent5"/>
                </a:solidFill>
              </a:rPr>
              <a:t>C</a:t>
            </a:r>
            <a:r>
              <a:rPr lang="en" sz="4000" dirty="0">
                <a:solidFill>
                  <a:schemeClr val="accent5"/>
                </a:solidFill>
              </a:rPr>
              <a:t>enter”</a:t>
            </a:r>
            <a:br>
              <a:rPr lang="en" sz="4000" dirty="0">
                <a:solidFill>
                  <a:schemeClr val="accent5"/>
                </a:solidFill>
              </a:rPr>
            </a:br>
            <a:r>
              <a:rPr lang="en" sz="2800" dirty="0">
                <a:solidFill>
                  <a:schemeClr val="accent5"/>
                </a:solidFill>
              </a:rPr>
              <a:t>  - </a:t>
            </a:r>
            <a:r>
              <a:rPr lang="fi-FI" sz="2800" dirty="0">
                <a:solidFill>
                  <a:schemeClr val="accent5"/>
                </a:solidFill>
              </a:rPr>
              <a:t>hanke / 3D-osaamiskeskus</a:t>
            </a:r>
            <a:br>
              <a:rPr lang="en" sz="4000" dirty="0">
                <a:solidFill>
                  <a:schemeClr val="accent5"/>
                </a:solidFill>
              </a:rPr>
            </a:br>
            <a:endParaRPr dirty="0"/>
          </a:p>
        </p:txBody>
      </p:sp>
      <p:grpSp>
        <p:nvGrpSpPr>
          <p:cNvPr id="197" name="Google Shape;197;p27"/>
          <p:cNvGrpSpPr/>
          <p:nvPr/>
        </p:nvGrpSpPr>
        <p:grpSpPr>
          <a:xfrm>
            <a:off x="6826250" y="2095501"/>
            <a:ext cx="2167188" cy="2642908"/>
            <a:chOff x="6803275" y="427445"/>
            <a:chExt cx="2212050" cy="2504994"/>
          </a:xfrm>
        </p:grpSpPr>
        <p:pic>
          <p:nvPicPr>
            <p:cNvPr id="198" name="Google Shape;198;p27"/>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200" name="Google Shape;200;p27"/>
            <p:cNvSpPr txBox="1"/>
            <p:nvPr/>
          </p:nvSpPr>
          <p:spPr>
            <a:xfrm>
              <a:off x="6944801" y="684231"/>
              <a:ext cx="1929000" cy="2004000"/>
            </a:xfrm>
            <a:prstGeom prst="rect">
              <a:avLst/>
            </a:prstGeom>
            <a:noFill/>
            <a:ln>
              <a:noFill/>
            </a:ln>
          </p:spPr>
          <p:txBody>
            <a:bodyPr spcFirstLastPara="1" wrap="square" lIns="91425" tIns="91425" rIns="91425" bIns="91425" anchor="t" anchorCtr="0">
              <a:noAutofit/>
            </a:bodyPr>
            <a:lstStyle/>
            <a:p>
              <a:pPr lvl="0"/>
              <a:r>
                <a:rPr lang="fi-FI" sz="1200" b="1" dirty="0">
                  <a:solidFill>
                    <a:schemeClr val="dk1"/>
                  </a:solidFill>
                  <a:latin typeface="Raleway"/>
                  <a:ea typeface="Raleway"/>
                  <a:cs typeface="Raleway"/>
                  <a:sym typeface="Raleway"/>
                </a:rPr>
                <a:t>Päärahoittaja (80%):</a:t>
              </a:r>
              <a:br>
                <a:rPr lang="fi-FI" b="1" dirty="0">
                  <a:solidFill>
                    <a:schemeClr val="dk1"/>
                  </a:solidFill>
                  <a:latin typeface="Raleway"/>
                  <a:ea typeface="Raleway"/>
                  <a:cs typeface="Raleway"/>
                  <a:sym typeface="Raleway"/>
                </a:rPr>
              </a:br>
              <a:br>
                <a:rPr lang="en" b="1" dirty="0">
                  <a:solidFill>
                    <a:schemeClr val="dk1"/>
                  </a:solidFill>
                  <a:latin typeface="Raleway"/>
                  <a:ea typeface="Raleway"/>
                  <a:cs typeface="Raleway"/>
                  <a:sym typeface="Raleway"/>
                </a:rPr>
              </a:br>
              <a:endParaRPr b="1" dirty="0">
                <a:solidFill>
                  <a:schemeClr val="dk1"/>
                </a:solidFill>
                <a:latin typeface="Raleway"/>
                <a:ea typeface="Raleway"/>
                <a:cs typeface="Raleway"/>
                <a:sym typeface="Raleway"/>
              </a:endParaRPr>
            </a:p>
          </p:txBody>
        </p:sp>
      </p:grpSp>
      <p:sp>
        <p:nvSpPr>
          <p:cNvPr id="9" name="Google Shape;190;p26">
            <a:extLst>
              <a:ext uri="{FF2B5EF4-FFF2-40B4-BE49-F238E27FC236}">
                <a16:creationId xmlns:a16="http://schemas.microsoft.com/office/drawing/2014/main" id="{426B5343-41D3-4290-AFB6-98EA12AC6C07}"/>
              </a:ext>
            </a:extLst>
          </p:cNvPr>
          <p:cNvSpPr txBox="1">
            <a:spLocks/>
          </p:cNvSpPr>
          <p:nvPr/>
        </p:nvSpPr>
        <p:spPr>
          <a:xfrm>
            <a:off x="505840" y="2252452"/>
            <a:ext cx="6417004" cy="26429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None/>
            </a:pPr>
            <a:r>
              <a:rPr lang="fi-FI" sz="1200" dirty="0" err="1">
                <a:solidFill>
                  <a:schemeClr val="bg1"/>
                </a:solidFill>
                <a:latin typeface="Raleway" panose="020B0604020202020204" charset="0"/>
              </a:rPr>
              <a:t>EnergyVaasa</a:t>
            </a:r>
            <a:r>
              <a:rPr lang="fi-FI" sz="1200" dirty="0">
                <a:solidFill>
                  <a:schemeClr val="bg1"/>
                </a:solidFill>
                <a:latin typeface="Raleway" panose="020B0604020202020204" charset="0"/>
              </a:rPr>
              <a:t> 3D-Center -hanke on jatkoa huhtikuussa 2019 päättyneelle ”Tulevaisuuden digitaalisen tuotannon ja 3D-valmistuksen osaamiskeskittymän valmistelu” -hankkeelle, jossa mm. kartoitettiin yritysten 3D-metallintulostamisen kehittämistarpeet ja valmisteltiin osaamiskeskittymälle toimintamalli sekä toimintasuunnitelma.</a:t>
            </a:r>
            <a:br>
              <a:rPr lang="fi-FI" sz="1200" dirty="0">
                <a:solidFill>
                  <a:schemeClr val="bg1"/>
                </a:solidFill>
                <a:latin typeface="Raleway" panose="020B0604020202020204" charset="0"/>
              </a:rPr>
            </a:br>
            <a:br>
              <a:rPr lang="fi-FI" sz="1200" dirty="0">
                <a:solidFill>
                  <a:schemeClr val="bg1"/>
                </a:solidFill>
                <a:latin typeface="Raleway" panose="020B0604020202020204" charset="0"/>
              </a:rPr>
            </a:br>
            <a:r>
              <a:rPr lang="fi-FI" sz="1200" dirty="0">
                <a:solidFill>
                  <a:schemeClr val="bg1"/>
                </a:solidFill>
                <a:latin typeface="Raleway" panose="020B0604020202020204" charset="0"/>
              </a:rPr>
              <a:t>(3D-Osaamiskeskus)toiminnan käynnistämisestä vastaavat </a:t>
            </a:r>
            <a:r>
              <a:rPr lang="fi-FI" sz="1200" dirty="0" err="1">
                <a:solidFill>
                  <a:schemeClr val="bg1"/>
                </a:solidFill>
                <a:latin typeface="Raleway" panose="020B0604020202020204" charset="0"/>
              </a:rPr>
              <a:t>Merinova</a:t>
            </a:r>
            <a:r>
              <a:rPr lang="fi-FI" sz="1200" dirty="0">
                <a:solidFill>
                  <a:schemeClr val="bg1"/>
                </a:solidFill>
                <a:latin typeface="Raleway" panose="020B0604020202020204" charset="0"/>
              </a:rPr>
              <a:t> ja Vaasan ammattikorkeakoulu ja sen maksuton toiminta on avointa kaikille 3D-metallin-tulostamisesta kiinnostuneille tahoille. Osaamiskeskuksen toiminta(malli) perustuu yhdessä oppimiseen ja tekemiseen!</a:t>
            </a:r>
            <a:br>
              <a:rPr lang="fi-FI" sz="1100" dirty="0">
                <a:solidFill>
                  <a:schemeClr val="bg1"/>
                </a:solidFill>
                <a:latin typeface="Raleway" panose="020B0604020202020204" charset="0"/>
              </a:rPr>
            </a:br>
            <a:br>
              <a:rPr lang="fi-FI" sz="1100" dirty="0">
                <a:solidFill>
                  <a:schemeClr val="bg1"/>
                </a:solidFill>
                <a:latin typeface="Raleway" panose="020B0604020202020204" charset="0"/>
              </a:rPr>
            </a:br>
            <a:endParaRPr lang="fi-FI" sz="1100" b="1" dirty="0">
              <a:solidFill>
                <a:schemeClr val="bg1"/>
              </a:solidFill>
              <a:latin typeface="Raleway" panose="020B0604020202020204" charset="0"/>
              <a:ea typeface="Raleway"/>
              <a:cs typeface="Raleway"/>
              <a:sym typeface="Raleway"/>
            </a:endParaRPr>
          </a:p>
        </p:txBody>
      </p:sp>
      <p:pic>
        <p:nvPicPr>
          <p:cNvPr id="3" name="Kuva 2">
            <a:extLst>
              <a:ext uri="{FF2B5EF4-FFF2-40B4-BE49-F238E27FC236}">
                <a16:creationId xmlns:a16="http://schemas.microsoft.com/office/drawing/2014/main" id="{B212E6CE-B339-4399-8892-091D2C51649B}"/>
              </a:ext>
            </a:extLst>
          </p:cNvPr>
          <p:cNvPicPr>
            <a:picLocks noChangeAspect="1"/>
          </p:cNvPicPr>
          <p:nvPr/>
        </p:nvPicPr>
        <p:blipFill>
          <a:blip r:embed="rId4"/>
          <a:stretch>
            <a:fillRect/>
          </a:stretch>
        </p:blipFill>
        <p:spPr>
          <a:xfrm>
            <a:off x="366028" y="181896"/>
            <a:ext cx="787042" cy="442869"/>
          </a:xfrm>
          <a:prstGeom prst="rect">
            <a:avLst/>
          </a:prstGeom>
        </p:spPr>
      </p:pic>
      <p:pic>
        <p:nvPicPr>
          <p:cNvPr id="11" name="Kuva 10">
            <a:extLst>
              <a:ext uri="{FF2B5EF4-FFF2-40B4-BE49-F238E27FC236}">
                <a16:creationId xmlns:a16="http://schemas.microsoft.com/office/drawing/2014/main" id="{DB094869-5B8D-4293-AC8E-24B7C379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150" y="242620"/>
            <a:ext cx="871969" cy="469521"/>
          </a:xfrm>
          <a:prstGeom prst="rect">
            <a:avLst/>
          </a:prstGeom>
          <a:effectLst>
            <a:outerShdw dist="50800" dir="5400000" algn="ctr" rotWithShape="0">
              <a:srgbClr val="000000"/>
            </a:outerShdw>
          </a:effectLst>
        </p:spPr>
      </p:pic>
      <p:pic>
        <p:nvPicPr>
          <p:cNvPr id="10" name="Kuva 9">
            <a:extLst>
              <a:ext uri="{FF2B5EF4-FFF2-40B4-BE49-F238E27FC236}">
                <a16:creationId xmlns:a16="http://schemas.microsoft.com/office/drawing/2014/main" id="{A38837DA-6DE5-4845-A768-A68636D73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47853">
            <a:off x="7550953" y="2817612"/>
            <a:ext cx="811333" cy="704632"/>
          </a:xfrm>
          <a:prstGeom prst="rect">
            <a:avLst/>
          </a:prstGeom>
        </p:spPr>
      </p:pic>
      <p:pic>
        <p:nvPicPr>
          <p:cNvPr id="15" name="Kuva 14" descr="Kuva, joka sisältää kohteen kukka&#10;&#10;Kuvaus luotu automaattisesti">
            <a:extLst>
              <a:ext uri="{FF2B5EF4-FFF2-40B4-BE49-F238E27FC236}">
                <a16:creationId xmlns:a16="http://schemas.microsoft.com/office/drawing/2014/main" id="{C451F7F1-38C6-4965-AFAC-324578780770}"/>
              </a:ext>
            </a:extLst>
          </p:cNvPr>
          <p:cNvPicPr>
            <a:picLocks noChangeAspect="1"/>
          </p:cNvPicPr>
          <p:nvPr/>
        </p:nvPicPr>
        <p:blipFill>
          <a:blip r:embed="rId7"/>
          <a:stretch>
            <a:fillRect/>
          </a:stretch>
        </p:blipFill>
        <p:spPr>
          <a:xfrm>
            <a:off x="7049028" y="3807162"/>
            <a:ext cx="683545" cy="706716"/>
          </a:xfrm>
          <a:prstGeom prst="rect">
            <a:avLst/>
          </a:prstGeom>
        </p:spPr>
      </p:pic>
      <p:pic>
        <p:nvPicPr>
          <p:cNvPr id="16" name="Kuva 15" descr="Kuva, joka sisältää kohteen ruoka, piirtäminen&#10;&#10;Kuvaus luotu automaattisesti">
            <a:extLst>
              <a:ext uri="{FF2B5EF4-FFF2-40B4-BE49-F238E27FC236}">
                <a16:creationId xmlns:a16="http://schemas.microsoft.com/office/drawing/2014/main" id="{81D44FE8-3711-49A9-AE75-7360DFC8CC3E}"/>
              </a:ext>
            </a:extLst>
          </p:cNvPr>
          <p:cNvPicPr>
            <a:picLocks noChangeAspect="1"/>
          </p:cNvPicPr>
          <p:nvPr/>
        </p:nvPicPr>
        <p:blipFill>
          <a:blip r:embed="rId8"/>
          <a:stretch>
            <a:fillRect/>
          </a:stretch>
        </p:blipFill>
        <p:spPr>
          <a:xfrm>
            <a:off x="7841571" y="3714453"/>
            <a:ext cx="1082540" cy="766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502797" y="590943"/>
            <a:ext cx="8493753" cy="24501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sz="1600" dirty="0">
                <a:solidFill>
                  <a:srgbClr val="353535"/>
                </a:solidFill>
              </a:rPr>
              <a:t>a</a:t>
            </a:r>
            <a:br>
              <a:rPr lang="fi-FI" sz="4000" dirty="0"/>
            </a:br>
            <a:r>
              <a:rPr lang="en" sz="4000" dirty="0">
                <a:solidFill>
                  <a:schemeClr val="accent5"/>
                </a:solidFill>
              </a:rPr>
              <a:t>“EnergyVaasa 3D-center”</a:t>
            </a:r>
            <a:br>
              <a:rPr lang="en" sz="4000" dirty="0">
                <a:solidFill>
                  <a:schemeClr val="accent5"/>
                </a:solidFill>
              </a:rPr>
            </a:br>
            <a:br>
              <a:rPr lang="en" sz="4000" dirty="0">
                <a:solidFill>
                  <a:schemeClr val="accent5"/>
                </a:solidFill>
              </a:rPr>
            </a:br>
            <a:endParaRPr dirty="0"/>
          </a:p>
        </p:txBody>
      </p:sp>
      <p:grpSp>
        <p:nvGrpSpPr>
          <p:cNvPr id="197" name="Google Shape;197;p27"/>
          <p:cNvGrpSpPr/>
          <p:nvPr/>
        </p:nvGrpSpPr>
        <p:grpSpPr>
          <a:xfrm>
            <a:off x="6818448" y="2067970"/>
            <a:ext cx="2183338" cy="2642908"/>
            <a:chOff x="6803275" y="427445"/>
            <a:chExt cx="2228534" cy="2504994"/>
          </a:xfrm>
        </p:grpSpPr>
        <p:pic>
          <p:nvPicPr>
            <p:cNvPr id="198" name="Google Shape;198;p27"/>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200" name="Google Shape;200;p27"/>
            <p:cNvSpPr txBox="1"/>
            <p:nvPr/>
          </p:nvSpPr>
          <p:spPr>
            <a:xfrm>
              <a:off x="6885383" y="539784"/>
              <a:ext cx="2146426" cy="2303154"/>
            </a:xfrm>
            <a:prstGeom prst="rect">
              <a:avLst/>
            </a:prstGeom>
            <a:noFill/>
            <a:ln>
              <a:noFill/>
            </a:ln>
          </p:spPr>
          <p:txBody>
            <a:bodyPr spcFirstLastPara="1" wrap="square" lIns="91425" tIns="91425" rIns="91425" bIns="91425" anchor="t" anchorCtr="0">
              <a:noAutofit/>
            </a:bodyPr>
            <a:lstStyle/>
            <a:p>
              <a:br>
                <a:rPr lang="fi-FI" sz="1200" b="1" dirty="0">
                  <a:solidFill>
                    <a:schemeClr val="dk1"/>
                  </a:solidFill>
                  <a:latin typeface="Raleway"/>
                  <a:ea typeface="Raleway"/>
                  <a:cs typeface="Raleway"/>
                  <a:sym typeface="Raleway"/>
                </a:rPr>
              </a:br>
              <a:br>
                <a:rPr lang="fi-FI" sz="1200" b="1" dirty="0">
                  <a:solidFill>
                    <a:schemeClr val="dk1"/>
                  </a:solidFill>
                  <a:latin typeface="Raleway"/>
                  <a:ea typeface="Raleway"/>
                  <a:cs typeface="Raleway"/>
                  <a:sym typeface="Raleway"/>
                </a:rPr>
              </a:br>
              <a:br>
                <a:rPr lang="fi-FI" sz="1200" b="1" dirty="0">
                  <a:solidFill>
                    <a:schemeClr val="dk1"/>
                  </a:solidFill>
                  <a:latin typeface="Raleway"/>
                  <a:ea typeface="Raleway"/>
                  <a:cs typeface="Raleway"/>
                  <a:sym typeface="Raleway"/>
                </a:rPr>
              </a:br>
              <a:br>
                <a:rPr lang="fi-FI" sz="1200" b="1" dirty="0">
                  <a:solidFill>
                    <a:schemeClr val="dk1"/>
                  </a:solidFill>
                  <a:latin typeface="Raleway"/>
                  <a:ea typeface="Raleway"/>
                  <a:cs typeface="Raleway"/>
                  <a:sym typeface="Raleway"/>
                </a:rPr>
              </a:br>
              <a:br>
                <a:rPr lang="fi-FI" sz="1200" b="1" dirty="0">
                  <a:solidFill>
                    <a:schemeClr val="dk1"/>
                  </a:solidFill>
                  <a:latin typeface="Raleway"/>
                  <a:ea typeface="Raleway"/>
                  <a:cs typeface="Raleway"/>
                  <a:sym typeface="Raleway"/>
                </a:rPr>
              </a:br>
              <a:br>
                <a:rPr lang="fi-FI" sz="1200" b="1" dirty="0">
                  <a:solidFill>
                    <a:schemeClr val="dk1"/>
                  </a:solidFill>
                  <a:latin typeface="Raleway"/>
                  <a:ea typeface="Raleway"/>
                  <a:cs typeface="Raleway"/>
                  <a:sym typeface="Raleway"/>
                </a:rPr>
              </a:br>
              <a:r>
                <a:rPr lang="fi-FI" sz="1200" b="1" dirty="0">
                  <a:solidFill>
                    <a:schemeClr val="dk1"/>
                  </a:solidFill>
                  <a:latin typeface="Raleway"/>
                  <a:ea typeface="Raleway"/>
                  <a:cs typeface="Raleway"/>
                  <a:sym typeface="Raleway"/>
                </a:rPr>
                <a:t>Hanke on</a:t>
              </a:r>
              <a:br>
                <a:rPr lang="fi-FI" sz="1000" b="1" dirty="0">
                  <a:solidFill>
                    <a:schemeClr val="dk1"/>
                  </a:solidFill>
                  <a:latin typeface="Raleway"/>
                  <a:ea typeface="Raleway"/>
                  <a:cs typeface="Raleway"/>
                  <a:sym typeface="Raleway"/>
                </a:rPr>
              </a:br>
              <a:br>
                <a:rPr lang="fi-FI" sz="1000" b="1" dirty="0">
                  <a:solidFill>
                    <a:schemeClr val="dk1"/>
                  </a:solidFill>
                  <a:latin typeface="Raleway"/>
                  <a:ea typeface="Raleway"/>
                  <a:cs typeface="Raleway"/>
                  <a:sym typeface="Raleway"/>
                </a:rPr>
              </a:br>
              <a:r>
                <a:rPr lang="fi-FI" sz="1200" dirty="0">
                  <a:latin typeface="Raleway" panose="020B0604020202020204" charset="0"/>
                </a:rPr>
                <a:t>käynnistynyt 1.5.2019 ja </a:t>
              </a:r>
              <a:br>
                <a:rPr lang="fi-FI" sz="1200" dirty="0">
                  <a:latin typeface="Raleway" panose="020B0604020202020204" charset="0"/>
                </a:rPr>
              </a:br>
              <a:r>
                <a:rPr lang="fi-FI" sz="1200" dirty="0">
                  <a:latin typeface="Raleway" panose="020B0604020202020204" charset="0"/>
                </a:rPr>
                <a:t>on voimassa 31.10.2020 saakka, mutta . . . jatkuu</a:t>
              </a:r>
              <a:br>
                <a:rPr lang="fi-FI" sz="1200" dirty="0">
                  <a:latin typeface="Raleway" panose="020B0604020202020204" charset="0"/>
                </a:rPr>
              </a:br>
              <a:r>
                <a:rPr lang="fi-FI" sz="1200" dirty="0">
                  <a:latin typeface="Raleway" panose="020B0604020202020204" charset="0"/>
                </a:rPr>
                <a:t>vuoden 2021 puolelle</a:t>
              </a:r>
              <a:br>
                <a:rPr lang="fi-FI" b="1" dirty="0">
                  <a:solidFill>
                    <a:schemeClr val="dk1"/>
                  </a:solidFill>
                  <a:latin typeface="Raleway"/>
                  <a:ea typeface="Raleway"/>
                  <a:cs typeface="Raleway"/>
                  <a:sym typeface="Raleway"/>
                </a:rPr>
              </a:br>
              <a:br>
                <a:rPr lang="en" b="1" dirty="0">
                  <a:solidFill>
                    <a:schemeClr val="dk1"/>
                  </a:solidFill>
                  <a:latin typeface="Raleway"/>
                  <a:ea typeface="Raleway"/>
                  <a:cs typeface="Raleway"/>
                  <a:sym typeface="Raleway"/>
                </a:rPr>
              </a:br>
              <a:endParaRPr b="1" dirty="0">
                <a:solidFill>
                  <a:schemeClr val="dk1"/>
                </a:solidFill>
                <a:latin typeface="Raleway"/>
                <a:ea typeface="Raleway"/>
                <a:cs typeface="Raleway"/>
                <a:sym typeface="Raleway"/>
              </a:endParaRPr>
            </a:p>
          </p:txBody>
        </p:sp>
      </p:grpSp>
      <p:sp>
        <p:nvSpPr>
          <p:cNvPr id="9" name="Google Shape;190;p26">
            <a:extLst>
              <a:ext uri="{FF2B5EF4-FFF2-40B4-BE49-F238E27FC236}">
                <a16:creationId xmlns:a16="http://schemas.microsoft.com/office/drawing/2014/main" id="{426B5343-41D3-4290-AFB6-98EA12AC6C07}"/>
              </a:ext>
            </a:extLst>
          </p:cNvPr>
          <p:cNvSpPr txBox="1">
            <a:spLocks/>
          </p:cNvSpPr>
          <p:nvPr/>
        </p:nvSpPr>
        <p:spPr>
          <a:xfrm>
            <a:off x="486647" y="2067971"/>
            <a:ext cx="6417004" cy="26429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None/>
            </a:pPr>
            <a:r>
              <a:rPr lang="fi-FI" sz="1600" dirty="0">
                <a:solidFill>
                  <a:schemeClr val="bg1"/>
                </a:solidFill>
                <a:latin typeface="Raleway" panose="020B0604020202020204" charset="0"/>
              </a:rPr>
              <a:t>Tavoitteena on </a:t>
            </a:r>
            <a:r>
              <a:rPr lang="fi-FI" sz="1600" b="1" dirty="0">
                <a:solidFill>
                  <a:srgbClr val="FFFF00"/>
                </a:solidFill>
                <a:latin typeface="Raleway" panose="020B0604020202020204" charset="0"/>
              </a:rPr>
              <a:t>lisätä</a:t>
            </a:r>
            <a:r>
              <a:rPr lang="fi-FI" sz="1600" dirty="0">
                <a:solidFill>
                  <a:schemeClr val="bg1"/>
                </a:solidFill>
                <a:latin typeface="Raleway" panose="020B0604020202020204" charset="0"/>
              </a:rPr>
              <a:t> alueen yritysten ja korkeakoulujen </a:t>
            </a:r>
            <a:br>
              <a:rPr lang="fi-FI" sz="1600" dirty="0">
                <a:solidFill>
                  <a:schemeClr val="bg1"/>
                </a:solidFill>
                <a:latin typeface="Raleway" panose="020B0604020202020204" charset="0"/>
              </a:rPr>
            </a:br>
            <a:r>
              <a:rPr lang="fi-FI" sz="1600" b="1" dirty="0">
                <a:solidFill>
                  <a:srgbClr val="FFFF00"/>
                </a:solidFill>
                <a:latin typeface="Raleway" panose="020B0604020202020204" charset="0"/>
              </a:rPr>
              <a:t>3D</a:t>
            </a:r>
            <a:r>
              <a:rPr lang="fi-FI" sz="1600" dirty="0">
                <a:solidFill>
                  <a:schemeClr val="bg1"/>
                </a:solidFill>
                <a:latin typeface="Raleway" panose="020B0604020202020204" charset="0"/>
              </a:rPr>
              <a:t>-metallintulostamiseen liittyvää </a:t>
            </a:r>
            <a:r>
              <a:rPr lang="fi-FI" sz="1600" b="1" dirty="0">
                <a:solidFill>
                  <a:srgbClr val="FFFF00"/>
                </a:solidFill>
                <a:latin typeface="Raleway" panose="020B0604020202020204" charset="0"/>
              </a:rPr>
              <a:t>yhteistyötä ja osaamista</a:t>
            </a:r>
            <a:r>
              <a:rPr lang="fi-FI" sz="1600" dirty="0">
                <a:solidFill>
                  <a:schemeClr val="bg1"/>
                </a:solidFill>
                <a:latin typeface="Raleway" panose="020B0604020202020204" charset="0"/>
              </a:rPr>
              <a:t>. </a:t>
            </a:r>
            <a:br>
              <a:rPr lang="fi-FI" sz="1100" dirty="0">
                <a:solidFill>
                  <a:schemeClr val="bg1"/>
                </a:solidFill>
                <a:latin typeface="Raleway" panose="020B0604020202020204" charset="0"/>
              </a:rPr>
            </a:br>
            <a:br>
              <a:rPr lang="fi-FI" sz="1100" dirty="0">
                <a:solidFill>
                  <a:schemeClr val="bg1"/>
                </a:solidFill>
                <a:latin typeface="Raleway" panose="020B0604020202020204" charset="0"/>
              </a:rPr>
            </a:br>
            <a:r>
              <a:rPr lang="fi-FI" sz="1200" dirty="0">
                <a:solidFill>
                  <a:schemeClr val="bg1"/>
                </a:solidFill>
                <a:latin typeface="Raleway" panose="020B0604020202020204" charset="0"/>
              </a:rPr>
              <a:t>NÄKYVÄÄ TOIMINTAA TYÖPAKETTIEN KAUTTA:</a:t>
            </a:r>
            <a:br>
              <a:rPr lang="fi-FI" sz="1200" dirty="0">
                <a:solidFill>
                  <a:schemeClr val="bg1"/>
                </a:solidFill>
                <a:latin typeface="Raleway" panose="020B0604020202020204" charset="0"/>
              </a:rPr>
            </a:br>
            <a:r>
              <a:rPr lang="fi-FI" sz="1200" dirty="0">
                <a:solidFill>
                  <a:schemeClr val="bg1"/>
                </a:solidFill>
                <a:latin typeface="Raleway" panose="020B0604020202020204" charset="0"/>
              </a:rPr>
              <a:t>1) WORKSHOPS (= 3D-tietoutta kerryttävät työpajat)</a:t>
            </a:r>
            <a:br>
              <a:rPr lang="fi-FI" sz="1200" dirty="0">
                <a:solidFill>
                  <a:schemeClr val="bg1"/>
                </a:solidFill>
                <a:latin typeface="Raleway" panose="020B0604020202020204" charset="0"/>
              </a:rPr>
            </a:br>
            <a:r>
              <a:rPr lang="fi-FI" sz="1200" dirty="0">
                <a:solidFill>
                  <a:schemeClr val="bg1"/>
                </a:solidFill>
                <a:latin typeface="Raleway" panose="020B0604020202020204" charset="0"/>
              </a:rPr>
              <a:t>2) SPRINTS (= nopeat kehityssessiot)</a:t>
            </a:r>
            <a:br>
              <a:rPr lang="fi-FI" sz="1200" dirty="0">
                <a:solidFill>
                  <a:schemeClr val="bg1"/>
                </a:solidFill>
                <a:latin typeface="Raleway" panose="020B0604020202020204" charset="0"/>
              </a:rPr>
            </a:br>
            <a:r>
              <a:rPr lang="fi-FI" sz="1200" dirty="0">
                <a:solidFill>
                  <a:schemeClr val="bg1"/>
                </a:solidFill>
                <a:latin typeface="Raleway" panose="020B0604020202020204" charset="0"/>
              </a:rPr>
              <a:t>3) PRINTING =(metallintulostus (tulostuspajat))</a:t>
            </a:r>
            <a:br>
              <a:rPr lang="fi-FI" sz="1200" dirty="0">
                <a:solidFill>
                  <a:schemeClr val="bg1"/>
                </a:solidFill>
                <a:latin typeface="Raleway" panose="020B0604020202020204" charset="0"/>
              </a:rPr>
            </a:br>
            <a:r>
              <a:rPr lang="fi-FI" sz="1200" dirty="0">
                <a:solidFill>
                  <a:schemeClr val="bg1"/>
                </a:solidFill>
                <a:latin typeface="Raleway" panose="020B0604020202020204" charset="0"/>
              </a:rPr>
              <a:t>4) NEXT STEPS (=yritysten sitouttaminen &amp; pysyvät 3D-osaamiskeskustoiminnot)</a:t>
            </a:r>
            <a:br>
              <a:rPr lang="fi-FI" sz="1200" dirty="0">
                <a:solidFill>
                  <a:schemeClr val="bg1"/>
                </a:solidFill>
                <a:latin typeface="Raleway" panose="020B0604020202020204" charset="0"/>
              </a:rPr>
            </a:br>
            <a:br>
              <a:rPr lang="fi-FI" sz="1200" dirty="0">
                <a:solidFill>
                  <a:schemeClr val="bg1"/>
                </a:solidFill>
                <a:latin typeface="Raleway" panose="020B0604020202020204" charset="0"/>
              </a:rPr>
            </a:br>
            <a:r>
              <a:rPr lang="fi-FI" sz="1200" dirty="0">
                <a:solidFill>
                  <a:schemeClr val="bg1"/>
                </a:solidFill>
                <a:latin typeface="Raleway" panose="020B0604020202020204" charset="0"/>
              </a:rPr>
              <a:t>Koulutukseen liittyvä tavoite (VAMK) on viedä hankkeen työpaketeista syntyvä ja saatava tieto suoraan korkeakoulujen tutkintokoulutuksen sisältöihin.</a:t>
            </a:r>
            <a:br>
              <a:rPr lang="fi-FI" sz="1100" dirty="0">
                <a:solidFill>
                  <a:schemeClr val="bg1"/>
                </a:solidFill>
                <a:latin typeface="Raleway" panose="020B0604020202020204" charset="0"/>
              </a:rPr>
            </a:br>
            <a:br>
              <a:rPr lang="fi-FI" sz="1100" dirty="0">
                <a:solidFill>
                  <a:schemeClr val="bg1"/>
                </a:solidFill>
                <a:latin typeface="Raleway" panose="020B0604020202020204" charset="0"/>
              </a:rPr>
            </a:br>
            <a:endParaRPr lang="fi-FI" sz="1100" b="1" dirty="0">
              <a:solidFill>
                <a:schemeClr val="bg1"/>
              </a:solidFill>
              <a:latin typeface="Raleway" panose="020B0604020202020204" charset="0"/>
              <a:ea typeface="Raleway"/>
              <a:cs typeface="Raleway"/>
              <a:sym typeface="Raleway"/>
            </a:endParaRPr>
          </a:p>
        </p:txBody>
      </p:sp>
      <p:pic>
        <p:nvPicPr>
          <p:cNvPr id="3" name="Kuva 2">
            <a:extLst>
              <a:ext uri="{FF2B5EF4-FFF2-40B4-BE49-F238E27FC236}">
                <a16:creationId xmlns:a16="http://schemas.microsoft.com/office/drawing/2014/main" id="{B212E6CE-B339-4399-8892-091D2C51649B}"/>
              </a:ext>
            </a:extLst>
          </p:cNvPr>
          <p:cNvPicPr>
            <a:picLocks noChangeAspect="1"/>
          </p:cNvPicPr>
          <p:nvPr/>
        </p:nvPicPr>
        <p:blipFill>
          <a:blip r:embed="rId4"/>
          <a:stretch>
            <a:fillRect/>
          </a:stretch>
        </p:blipFill>
        <p:spPr>
          <a:xfrm>
            <a:off x="366028" y="181896"/>
            <a:ext cx="787042" cy="442869"/>
          </a:xfrm>
          <a:prstGeom prst="rect">
            <a:avLst/>
          </a:prstGeom>
        </p:spPr>
      </p:pic>
      <p:pic>
        <p:nvPicPr>
          <p:cNvPr id="11" name="Kuva 10">
            <a:extLst>
              <a:ext uri="{FF2B5EF4-FFF2-40B4-BE49-F238E27FC236}">
                <a16:creationId xmlns:a16="http://schemas.microsoft.com/office/drawing/2014/main" id="{DB094869-5B8D-4293-AC8E-24B7C379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150" y="242620"/>
            <a:ext cx="871969" cy="469521"/>
          </a:xfrm>
          <a:prstGeom prst="rect">
            <a:avLst/>
          </a:prstGeom>
          <a:effectLst>
            <a:outerShdw dist="50800" dir="5400000" algn="ctr" rotWithShape="0">
              <a:srgbClr val="000000"/>
            </a:outerShdw>
          </a:effectLst>
        </p:spPr>
      </p:pic>
      <p:pic>
        <p:nvPicPr>
          <p:cNvPr id="12" name="Kuva 11">
            <a:extLst>
              <a:ext uri="{FF2B5EF4-FFF2-40B4-BE49-F238E27FC236}">
                <a16:creationId xmlns:a16="http://schemas.microsoft.com/office/drawing/2014/main" id="{CE3F1F99-C6CB-4E7F-B256-759A65D289F9}"/>
              </a:ext>
            </a:extLst>
          </p:cNvPr>
          <p:cNvPicPr>
            <a:picLocks noChangeAspect="1"/>
          </p:cNvPicPr>
          <p:nvPr/>
        </p:nvPicPr>
        <p:blipFill>
          <a:blip r:embed="rId6"/>
          <a:stretch>
            <a:fillRect/>
          </a:stretch>
        </p:blipFill>
        <p:spPr>
          <a:xfrm>
            <a:off x="6741459" y="1731298"/>
            <a:ext cx="2321165" cy="1879284"/>
          </a:xfrm>
          <a:prstGeom prst="rect">
            <a:avLst/>
          </a:prstGeom>
        </p:spPr>
      </p:pic>
    </p:spTree>
    <p:extLst>
      <p:ext uri="{BB962C8B-B14F-4D97-AF65-F5344CB8AC3E}">
        <p14:creationId xmlns:p14="http://schemas.microsoft.com/office/powerpoint/2010/main" val="242644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7" name="Google Shape;197;p27"/>
          <p:cNvGrpSpPr/>
          <p:nvPr/>
        </p:nvGrpSpPr>
        <p:grpSpPr>
          <a:xfrm>
            <a:off x="6781388" y="2496117"/>
            <a:ext cx="2212050" cy="2504994"/>
            <a:chOff x="6803275" y="427445"/>
            <a:chExt cx="2212050" cy="2504994"/>
          </a:xfrm>
        </p:grpSpPr>
        <p:pic>
          <p:nvPicPr>
            <p:cNvPr id="198" name="Google Shape;198;p27"/>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200" name="Google Shape;200;p27"/>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lvl="0"/>
              <a:br>
                <a:rPr lang="en" b="1" dirty="0">
                  <a:solidFill>
                    <a:schemeClr val="dk1"/>
                  </a:solidFill>
                  <a:latin typeface="Raleway"/>
                  <a:ea typeface="Raleway"/>
                  <a:cs typeface="Raleway"/>
                  <a:sym typeface="Raleway"/>
                </a:rPr>
              </a:br>
              <a:br>
                <a:rPr lang="en" b="1" dirty="0">
                  <a:solidFill>
                    <a:schemeClr val="dk1"/>
                  </a:solidFill>
                  <a:latin typeface="Raleway"/>
                  <a:ea typeface="Raleway"/>
                  <a:cs typeface="Raleway"/>
                  <a:sym typeface="Raleway"/>
                </a:rPr>
              </a:br>
              <a:r>
                <a:rPr lang="fi-FI" sz="1200" b="1" dirty="0">
                  <a:solidFill>
                    <a:schemeClr val="dk1"/>
                  </a:solidFill>
                  <a:latin typeface="Raleway"/>
                  <a:ea typeface="Raleway"/>
                  <a:cs typeface="Raleway"/>
                  <a:sym typeface="Raleway"/>
                </a:rPr>
                <a:t>Päärahoittajalle on luvattu:</a:t>
              </a:r>
              <a:br>
                <a:rPr lang="fi-FI" sz="1200" b="1" dirty="0">
                  <a:solidFill>
                    <a:schemeClr val="dk1"/>
                  </a:solidFill>
                  <a:latin typeface="Raleway"/>
                  <a:ea typeface="Raleway"/>
                  <a:cs typeface="Raleway"/>
                  <a:sym typeface="Raleway"/>
                </a:rPr>
              </a:br>
              <a:r>
                <a:rPr lang="fi-FI" sz="1200" dirty="0">
                  <a:latin typeface="Raleway" panose="020B0604020202020204" charset="0"/>
                </a:rPr>
                <a:t>järjestetään vähintään sekä 2-4 </a:t>
              </a:r>
              <a:r>
                <a:rPr lang="fi-FI" sz="1200" dirty="0" err="1">
                  <a:latin typeface="Raleway" panose="020B0604020202020204" charset="0"/>
                </a:rPr>
                <a:t>workshoppia</a:t>
              </a:r>
              <a:r>
                <a:rPr lang="fi-FI" sz="1200" dirty="0">
                  <a:latin typeface="Raleway" panose="020B0604020202020204" charset="0"/>
                </a:rPr>
                <a:t> että sprinttiä ja 10-20 yritystä on tulostanut yhdessä innovoituja osia</a:t>
              </a:r>
              <a:endParaRPr lang="fi-FI" sz="1200" dirty="0">
                <a:solidFill>
                  <a:schemeClr val="dk1"/>
                </a:solidFill>
                <a:latin typeface="Raleway" panose="020B0604020202020204" charset="0"/>
                <a:ea typeface="Raleway"/>
                <a:cs typeface="Raleway"/>
                <a:sym typeface="Raleway"/>
              </a:endParaRPr>
            </a:p>
          </p:txBody>
        </p:sp>
      </p:grpSp>
      <p:sp>
        <p:nvSpPr>
          <p:cNvPr id="9" name="Google Shape;190;p26">
            <a:extLst>
              <a:ext uri="{FF2B5EF4-FFF2-40B4-BE49-F238E27FC236}">
                <a16:creationId xmlns:a16="http://schemas.microsoft.com/office/drawing/2014/main" id="{426B5343-41D3-4290-AFB6-98EA12AC6C07}"/>
              </a:ext>
            </a:extLst>
          </p:cNvPr>
          <p:cNvSpPr txBox="1">
            <a:spLocks/>
          </p:cNvSpPr>
          <p:nvPr/>
        </p:nvSpPr>
        <p:spPr>
          <a:xfrm>
            <a:off x="150562" y="712141"/>
            <a:ext cx="6320088" cy="4249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None/>
            </a:pPr>
            <a:r>
              <a:rPr lang="fi-FI" sz="1000" b="1" u="sng" dirty="0">
                <a:solidFill>
                  <a:srgbClr val="FFFF00"/>
                </a:solidFill>
                <a:latin typeface="Raleway" panose="020B0604020202020204" charset="0"/>
              </a:rPr>
              <a:t>1) WORKSHOPS</a:t>
            </a:r>
            <a:r>
              <a:rPr lang="fi-FI" sz="1000" dirty="0">
                <a:solidFill>
                  <a:srgbClr val="FFFF00"/>
                </a:solidFill>
                <a:latin typeface="Raleway" panose="020B0604020202020204" charset="0"/>
              </a:rPr>
              <a:t> = luento-/seminaarityyppisiä työpajoja 3D-tiedon lisäämiseksi</a:t>
            </a:r>
            <a:r>
              <a:rPr lang="fi-FI" sz="1000" dirty="0">
                <a:solidFill>
                  <a:schemeClr val="bg1"/>
                </a:solidFill>
                <a:latin typeface="Raleway" panose="020B0604020202020204" charset="0"/>
              </a:rPr>
              <a:t>, joissa teemoina voivat olla mm. 1) suunnittelu ja design, 2) materiaalituntemus, 3) topologian optimointi ja simulointi sekä 4) 3D-metallitulostaminen (käytännössä). </a:t>
            </a: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r>
              <a:rPr lang="fi-FI" sz="1000" dirty="0">
                <a:solidFill>
                  <a:schemeClr val="bg1"/>
                </a:solidFill>
                <a:latin typeface="Raleway" panose="020B0604020202020204" charset="0"/>
              </a:rPr>
              <a:t>Maksuttomien workshoppien teemoja voidaan hankkeen edetessä ns. hienosäätää mm. ohjelmistot ja muut työkalut tai standardit käsitteleviksi, (yritysten) toiveet ja tarpeet huomioiden. </a:t>
            </a:r>
            <a:r>
              <a:rPr lang="fi-FI" sz="1000" b="1" dirty="0">
                <a:solidFill>
                  <a:schemeClr val="bg1"/>
                </a:solidFill>
                <a:latin typeface="Raleway" panose="020B0604020202020204" charset="0"/>
              </a:rPr>
              <a:t>Workshoppien teemoihin voidaan ostaa ulkopuolista asiantuntemusta ja toteuttaa 1-2 </a:t>
            </a:r>
            <a:r>
              <a:rPr lang="fi-FI" sz="1000" b="1" dirty="0" err="1">
                <a:solidFill>
                  <a:schemeClr val="bg1"/>
                </a:solidFill>
                <a:latin typeface="Raleway" panose="020B0604020202020204" charset="0"/>
              </a:rPr>
              <a:t>workshoppia</a:t>
            </a:r>
            <a:r>
              <a:rPr lang="fi-FI" sz="1000" b="1" dirty="0">
                <a:solidFill>
                  <a:schemeClr val="bg1"/>
                </a:solidFill>
                <a:latin typeface="Raleway" panose="020B0604020202020204" charset="0"/>
              </a:rPr>
              <a:t> muualla Suomessa</a:t>
            </a:r>
            <a:r>
              <a:rPr lang="fi-FI" sz="1000" dirty="0">
                <a:solidFill>
                  <a:schemeClr val="bg1"/>
                </a:solidFill>
                <a:latin typeface="Raleway" panose="020B0604020202020204" charset="0"/>
              </a:rPr>
              <a:t> (esim. suunnittelu- tai tulostusteknologia tutustumismatkan yhteydessä). Workshopien avulla kannustetaan ja ohjataan (uusia)osallistujia kohti seuraavaa steppiä eli sprinttiä.</a:t>
            </a: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r>
              <a:rPr lang="fi-FI" sz="1000" b="1" u="sng" dirty="0">
                <a:solidFill>
                  <a:srgbClr val="FFFF00"/>
                </a:solidFill>
                <a:latin typeface="Raleway" panose="020B0604020202020204" charset="0"/>
              </a:rPr>
              <a:t>2) SPRINTS</a:t>
            </a:r>
            <a:r>
              <a:rPr lang="fi-FI" sz="1000" dirty="0">
                <a:solidFill>
                  <a:srgbClr val="FFFF00"/>
                </a:solidFill>
                <a:latin typeface="Raleway" panose="020B0604020202020204" charset="0"/>
              </a:rPr>
              <a:t> = nopeita tuotekehityssessioita</a:t>
            </a:r>
            <a:r>
              <a:rPr lang="fi-FI" sz="1000" dirty="0">
                <a:solidFill>
                  <a:schemeClr val="bg1"/>
                </a:solidFill>
                <a:latin typeface="Raleway" panose="020B0604020202020204" charset="0"/>
              </a:rPr>
              <a:t>, joiden avulla </a:t>
            </a:r>
            <a:r>
              <a:rPr lang="fi-FI" sz="1000" dirty="0">
                <a:solidFill>
                  <a:srgbClr val="FFFF00"/>
                </a:solidFill>
                <a:latin typeface="Raleway" panose="020B0604020202020204" charset="0"/>
              </a:rPr>
              <a:t>tavoitteena tai kehitettävänä oleva tuote, </a:t>
            </a:r>
            <a:br>
              <a:rPr lang="fi-FI" sz="1000" dirty="0">
                <a:solidFill>
                  <a:srgbClr val="FFFF00"/>
                </a:solidFill>
                <a:latin typeface="Raleway" panose="020B0604020202020204" charset="0"/>
              </a:rPr>
            </a:br>
            <a:r>
              <a:rPr lang="fi-FI" sz="1000" dirty="0">
                <a:solidFill>
                  <a:srgbClr val="FFFF00"/>
                </a:solidFill>
                <a:latin typeface="Raleway" panose="020B0604020202020204" charset="0"/>
              </a:rPr>
              <a:t>osa tms. kehitetään yhdessä valmiimmaksi</a:t>
            </a:r>
            <a:r>
              <a:rPr lang="fi-FI" sz="1000" b="1" dirty="0">
                <a:solidFill>
                  <a:schemeClr val="bg1"/>
                </a:solidFill>
                <a:latin typeface="Raleway" panose="020B0604020202020204" charset="0"/>
              </a:rPr>
              <a:t>. Sprintteihin voidaan ostaa ulkopuolista asiantuntemusta esim. suunnittelu/design ja toteuttaa 1-2 yhteistä sprinttiä muualla Suomessa</a:t>
            </a:r>
            <a:r>
              <a:rPr lang="fi-FI" sz="1000" dirty="0">
                <a:solidFill>
                  <a:schemeClr val="bg1"/>
                </a:solidFill>
                <a:latin typeface="Raleway" panose="020B0604020202020204" charset="0"/>
              </a:rPr>
              <a:t> (esim. ohjelmisto-toimittajalla tai suunnittelutoimistolla). </a:t>
            </a: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r>
              <a:rPr lang="fi-FI" sz="1000" dirty="0">
                <a:solidFill>
                  <a:schemeClr val="bg1"/>
                </a:solidFill>
                <a:latin typeface="Raleway" panose="020B0604020202020204" charset="0"/>
              </a:rPr>
              <a:t>HUOM! Yksi sprintti voi koostua useammasta sessiosta/palaverista ja voidaan pitää </a:t>
            </a:r>
            <a:r>
              <a:rPr lang="fi-FI" sz="1000" dirty="0" err="1">
                <a:solidFill>
                  <a:schemeClr val="bg1"/>
                </a:solidFill>
                <a:latin typeface="Raleway" panose="020B0604020202020204" charset="0"/>
              </a:rPr>
              <a:t>Technobothnian</a:t>
            </a:r>
            <a:r>
              <a:rPr lang="fi-FI" sz="1000" dirty="0">
                <a:solidFill>
                  <a:schemeClr val="bg1"/>
                </a:solidFill>
                <a:latin typeface="Raleway" panose="020B0604020202020204" charset="0"/>
              </a:rPr>
              <a:t> lisäksi yrityksien luona esim. Wärtsilä, ABB, Danfoss jne., miten sovitaan ja parhaaksi katsotaan.</a:t>
            </a:r>
            <a:br>
              <a:rPr lang="fi-FI" sz="1000" dirty="0">
                <a:solidFill>
                  <a:schemeClr val="bg1"/>
                </a:solidFill>
                <a:latin typeface="Raleway" panose="020B0604020202020204" charset="0"/>
              </a:rPr>
            </a:br>
            <a:endParaRPr lang="fi-FI" sz="1000" dirty="0">
              <a:solidFill>
                <a:schemeClr val="bg1"/>
              </a:solidFill>
              <a:latin typeface="Raleway" panose="020B0604020202020204" charset="0"/>
            </a:endParaRPr>
          </a:p>
          <a:p>
            <a:pPr marL="114300" indent="0">
              <a:buNone/>
            </a:pPr>
            <a:r>
              <a:rPr lang="fi-FI" sz="1000" dirty="0">
                <a:solidFill>
                  <a:schemeClr val="bg1"/>
                </a:solidFill>
                <a:latin typeface="Raleway" panose="020B0604020202020204" charset="0"/>
              </a:rPr>
              <a:t>Sprinteistä on luonnollisesti ohjaus ja syy Printing -vaiheiseen, jossa tulostetaan yhdessä</a:t>
            </a:r>
          </a:p>
          <a:p>
            <a:pPr marL="114300" indent="0">
              <a:buNone/>
            </a:pPr>
            <a:r>
              <a:rPr lang="fi-FI" sz="1000" dirty="0">
                <a:solidFill>
                  <a:schemeClr val="bg1"/>
                </a:solidFill>
                <a:latin typeface="Raleway" panose="020B0604020202020204" charset="0"/>
              </a:rPr>
              <a:t>innovoituja ja kehitettyjä osia tms. Hankkeessa ei saa tehdä yksittäisille yrityksille yrityskohtaisia kehittämistoimenpiteitä eli pitää tehdä yhdessä!</a:t>
            </a: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r>
              <a:rPr lang="fi-FI" sz="1000" dirty="0">
                <a:solidFill>
                  <a:schemeClr val="bg1"/>
                </a:solidFill>
                <a:latin typeface="Raleway" panose="020B0604020202020204" charset="0"/>
              </a:rPr>
              <a:t>Sprintit ovat workshoppien tapaan myös avoimia ja maksuttomia.</a:t>
            </a:r>
          </a:p>
          <a:p>
            <a:pPr marL="114300" indent="0">
              <a:buNone/>
            </a:pP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br>
              <a:rPr lang="fi-FI" sz="1100" dirty="0">
                <a:solidFill>
                  <a:schemeClr val="bg1"/>
                </a:solidFill>
                <a:latin typeface="Raleway"/>
                <a:ea typeface="Raleway"/>
                <a:cs typeface="Raleway"/>
                <a:sym typeface="Raleway"/>
              </a:rPr>
            </a:br>
            <a:endParaRPr lang="fi-FI" sz="1100" dirty="0">
              <a:solidFill>
                <a:srgbClr val="FF3300"/>
              </a:solidFill>
              <a:latin typeface="Raleway"/>
              <a:ea typeface="Raleway"/>
              <a:cs typeface="Raleway"/>
              <a:sym typeface="Raleway"/>
            </a:endParaRPr>
          </a:p>
        </p:txBody>
      </p:sp>
      <p:pic>
        <p:nvPicPr>
          <p:cNvPr id="3" name="Kuva 2">
            <a:extLst>
              <a:ext uri="{FF2B5EF4-FFF2-40B4-BE49-F238E27FC236}">
                <a16:creationId xmlns:a16="http://schemas.microsoft.com/office/drawing/2014/main" id="{B212E6CE-B339-4399-8892-091D2C51649B}"/>
              </a:ext>
            </a:extLst>
          </p:cNvPr>
          <p:cNvPicPr>
            <a:picLocks noChangeAspect="1"/>
          </p:cNvPicPr>
          <p:nvPr/>
        </p:nvPicPr>
        <p:blipFill>
          <a:blip r:embed="rId4"/>
          <a:stretch>
            <a:fillRect/>
          </a:stretch>
        </p:blipFill>
        <p:spPr>
          <a:xfrm>
            <a:off x="366028" y="181896"/>
            <a:ext cx="787042" cy="442869"/>
          </a:xfrm>
          <a:prstGeom prst="rect">
            <a:avLst/>
          </a:prstGeom>
        </p:spPr>
      </p:pic>
      <p:pic>
        <p:nvPicPr>
          <p:cNvPr id="11" name="Kuva 10">
            <a:extLst>
              <a:ext uri="{FF2B5EF4-FFF2-40B4-BE49-F238E27FC236}">
                <a16:creationId xmlns:a16="http://schemas.microsoft.com/office/drawing/2014/main" id="{DB094869-5B8D-4293-AC8E-24B7C379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150" y="242620"/>
            <a:ext cx="871969" cy="469521"/>
          </a:xfrm>
          <a:prstGeom prst="rect">
            <a:avLst/>
          </a:prstGeom>
          <a:effectLst>
            <a:outerShdw dist="50800" dir="5400000" algn="ctr" rotWithShape="0">
              <a:srgbClr val="000000"/>
            </a:outerShdw>
          </a:effectLst>
        </p:spPr>
      </p:pic>
      <p:pic>
        <p:nvPicPr>
          <p:cNvPr id="12" name="Kuva 11">
            <a:extLst>
              <a:ext uri="{FF2B5EF4-FFF2-40B4-BE49-F238E27FC236}">
                <a16:creationId xmlns:a16="http://schemas.microsoft.com/office/drawing/2014/main" id="{E4B7B973-64B2-4366-A64B-19C63ED6045C}"/>
              </a:ext>
            </a:extLst>
          </p:cNvPr>
          <p:cNvPicPr>
            <a:picLocks noChangeAspect="1"/>
          </p:cNvPicPr>
          <p:nvPr/>
        </p:nvPicPr>
        <p:blipFill>
          <a:blip r:embed="rId6"/>
          <a:stretch>
            <a:fillRect/>
          </a:stretch>
        </p:blipFill>
        <p:spPr>
          <a:xfrm>
            <a:off x="6781388" y="1569053"/>
            <a:ext cx="2321165" cy="1879284"/>
          </a:xfrm>
          <a:prstGeom prst="rect">
            <a:avLst/>
          </a:prstGeom>
        </p:spPr>
      </p:pic>
    </p:spTree>
    <p:extLst>
      <p:ext uri="{BB962C8B-B14F-4D97-AF65-F5344CB8AC3E}">
        <p14:creationId xmlns:p14="http://schemas.microsoft.com/office/powerpoint/2010/main" val="362861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8" name="Google Shape;198;p27"/>
          <p:cNvPicPr preferRelativeResize="0"/>
          <p:nvPr/>
        </p:nvPicPr>
        <p:blipFill>
          <a:blip r:embed="rId3">
            <a:alphaModFix/>
          </a:blip>
          <a:stretch>
            <a:fillRect/>
          </a:stretch>
        </p:blipFill>
        <p:spPr>
          <a:xfrm>
            <a:off x="6781388" y="2489767"/>
            <a:ext cx="2212050" cy="2504994"/>
          </a:xfrm>
          <a:prstGeom prst="rect">
            <a:avLst/>
          </a:prstGeom>
          <a:noFill/>
          <a:ln>
            <a:noFill/>
          </a:ln>
        </p:spPr>
      </p:pic>
      <p:sp>
        <p:nvSpPr>
          <p:cNvPr id="9" name="Google Shape;190;p26">
            <a:extLst>
              <a:ext uri="{FF2B5EF4-FFF2-40B4-BE49-F238E27FC236}">
                <a16:creationId xmlns:a16="http://schemas.microsoft.com/office/drawing/2014/main" id="{426B5343-41D3-4290-AFB6-98EA12AC6C07}"/>
              </a:ext>
            </a:extLst>
          </p:cNvPr>
          <p:cNvSpPr txBox="1">
            <a:spLocks/>
          </p:cNvSpPr>
          <p:nvPr/>
        </p:nvSpPr>
        <p:spPr>
          <a:xfrm>
            <a:off x="150562" y="712141"/>
            <a:ext cx="6320088" cy="4249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None/>
            </a:pPr>
            <a:r>
              <a:rPr lang="fi-FI" sz="1000" b="1" u="sng" dirty="0">
                <a:solidFill>
                  <a:srgbClr val="FFFF00"/>
                </a:solidFill>
                <a:latin typeface="Raleway" panose="020B0604020202020204" charset="0"/>
              </a:rPr>
              <a:t>3) PRINTING</a:t>
            </a:r>
            <a:r>
              <a:rPr lang="fi-FI" sz="1000" dirty="0">
                <a:solidFill>
                  <a:srgbClr val="FFFF00"/>
                </a:solidFill>
                <a:latin typeface="Raleway" panose="020B0604020202020204" charset="0"/>
              </a:rPr>
              <a:t> = 3D-metallitulostaminen</a:t>
            </a:r>
            <a:r>
              <a:rPr lang="fi-FI" sz="1000" dirty="0">
                <a:solidFill>
                  <a:schemeClr val="bg1"/>
                </a:solidFill>
                <a:latin typeface="Raleway" panose="020B0604020202020204" charset="0"/>
              </a:rPr>
              <a:t>. Toteutetaan workshopmaisesti tai miten käytäntö parhaaksi osoittaa ja näitä ”tulostuspajoja” pidetään sitä mukaan, kun sprinttien avulla aikaan saatua tulostettavaa syntyy. </a:t>
            </a:r>
            <a:r>
              <a:rPr lang="fi-FI" sz="1000" b="1" dirty="0">
                <a:solidFill>
                  <a:schemeClr val="bg1"/>
                </a:solidFill>
                <a:latin typeface="Raleway" panose="020B0604020202020204" charset="0"/>
              </a:rPr>
              <a:t>Voidaan järjestää 1-2 yhteistä kokopäivän kestoista tulostamiseen liittyvää tulostuspajaa muualla Suomessa</a:t>
            </a:r>
            <a:r>
              <a:rPr lang="fi-FI" sz="1000" dirty="0">
                <a:solidFill>
                  <a:schemeClr val="bg1"/>
                </a:solidFill>
                <a:latin typeface="Raleway" panose="020B0604020202020204" charset="0"/>
              </a:rPr>
              <a:t> (esim. 3D-tulostusoperaattorin tai 3D-laitetoimittajan tiloissa).</a:t>
            </a:r>
            <a:br>
              <a:rPr lang="fi-FI" sz="1000" dirty="0">
                <a:solidFill>
                  <a:schemeClr val="bg1"/>
                </a:solidFill>
                <a:latin typeface="Raleway" panose="020B0604020202020204" charset="0"/>
              </a:rPr>
            </a:br>
            <a:endParaRPr lang="fi-FI" sz="1000" dirty="0">
              <a:solidFill>
                <a:schemeClr val="bg1"/>
              </a:solidFill>
              <a:latin typeface="Raleway" panose="020B0604020202020204" charset="0"/>
            </a:endParaRPr>
          </a:p>
          <a:p>
            <a:pPr marL="114300" indent="0">
              <a:buNone/>
            </a:pPr>
            <a:r>
              <a:rPr lang="fi-FI" sz="1000" dirty="0">
                <a:solidFill>
                  <a:schemeClr val="bg1"/>
                </a:solidFill>
                <a:latin typeface="Raleway" panose="020B0604020202020204" charset="0"/>
              </a:rPr>
              <a:t>Valmis sprintti vaihtuu todennäköisesti ns. lennosta tulostuspajaan, joten sprinttien kasaamisvaiheessa kuunnellaan myös yritysten toivomuksia (esim. samassa toimittajaverkostossa olevia yrityksiä järkevä saattaa yhteen) ja huomioidaan mahd. paikallisen tulostamisen mahdollisuus Vaasassa keväällä 2020! Jos paikallisesti päästään ennen 2020 kesälomia tulostamaan, niin suunnittelusessiot tulee aloittaa hyvissä ajoin (viimeistään 2020 alussa)! </a:t>
            </a:r>
            <a:r>
              <a:rPr lang="fi-FI" sz="1000" dirty="0">
                <a:solidFill>
                  <a:srgbClr val="FFFF00"/>
                </a:solidFill>
                <a:latin typeface="Raleway" panose="020B0604020202020204" charset="0"/>
              </a:rPr>
              <a:t>Yritysten ensimmäiset tulosteet ovat maksuttomia!</a:t>
            </a: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r>
              <a:rPr lang="fi-FI" sz="1000" b="1" u="sng" dirty="0">
                <a:solidFill>
                  <a:srgbClr val="FFFF00"/>
                </a:solidFill>
                <a:latin typeface="Raleway" panose="020B0604020202020204" charset="0"/>
              </a:rPr>
              <a:t>4) NEXT STEPS</a:t>
            </a:r>
            <a:r>
              <a:rPr lang="fi-FI" sz="1000" dirty="0">
                <a:solidFill>
                  <a:srgbClr val="FFFF00"/>
                </a:solidFill>
                <a:latin typeface="Raleway" panose="020B0604020202020204" charset="0"/>
              </a:rPr>
              <a:t> = </a:t>
            </a:r>
            <a:r>
              <a:rPr lang="fi-FI" sz="1000" dirty="0">
                <a:solidFill>
                  <a:schemeClr val="bg1"/>
                </a:solidFill>
                <a:latin typeface="Raleway" panose="020B0604020202020204" charset="0"/>
              </a:rPr>
              <a:t>kuinka 3D-osaamiskeskustoiminnasta (esim. </a:t>
            </a:r>
            <a:r>
              <a:rPr lang="fi-FI" sz="1000" dirty="0" err="1">
                <a:solidFill>
                  <a:schemeClr val="bg1"/>
                </a:solidFill>
                <a:latin typeface="Raleway" panose="020B0604020202020204" charset="0"/>
              </a:rPr>
              <a:t>EnergyVaasa</a:t>
            </a:r>
            <a:r>
              <a:rPr lang="fi-FI" sz="1000" dirty="0">
                <a:solidFill>
                  <a:schemeClr val="bg1"/>
                </a:solidFill>
                <a:latin typeface="Raleway" panose="020B0604020202020204" charset="0"/>
              </a:rPr>
              <a:t> 3D-center) saadaan pysyvää Vaasan seudulle ja miten yritykset sitoutetaan sen toimintaan ja kehittämiseen. </a:t>
            </a:r>
            <a:br>
              <a:rPr lang="fi-FI" sz="1000" dirty="0">
                <a:solidFill>
                  <a:schemeClr val="bg1"/>
                </a:solidFill>
                <a:latin typeface="Raleway" panose="020B0604020202020204" charset="0"/>
              </a:rPr>
            </a:br>
            <a:br>
              <a:rPr lang="fi-FI" sz="1000" dirty="0">
                <a:solidFill>
                  <a:schemeClr val="bg1"/>
                </a:solidFill>
                <a:latin typeface="Raleway" panose="020B0604020202020204" charset="0"/>
              </a:rPr>
            </a:br>
            <a:r>
              <a:rPr lang="fi-FI" sz="1000" dirty="0">
                <a:solidFill>
                  <a:schemeClr val="bg1"/>
                </a:solidFill>
                <a:latin typeface="Raleway" panose="020B0604020202020204" charset="0"/>
              </a:rPr>
              <a:t>A. Toiminnan kehittämisen ja jatkuvuuden kannalta hankkeen työpaketteihin on saatava yrityksiä mukaan ja kehittymään sekä myös oppimaan toisiltaan. Hankkeen toiminnassa mukana olleilta yrityksiltä kerättävä palaute hankkeen lopulla on keskeisessä roolissa toiminnan kehittämisessä ja jatkuvuudessa. </a:t>
            </a:r>
            <a:br>
              <a:rPr lang="fi-FI" sz="1000" dirty="0">
                <a:solidFill>
                  <a:schemeClr val="bg1"/>
                </a:solidFill>
                <a:latin typeface="Raleway" panose="020B0604020202020204" charset="0"/>
              </a:rPr>
            </a:br>
            <a:endParaRPr lang="fi-FI" sz="1000" dirty="0">
              <a:solidFill>
                <a:schemeClr val="bg1"/>
              </a:solidFill>
              <a:latin typeface="Raleway" panose="020B0604020202020204" charset="0"/>
            </a:endParaRPr>
          </a:p>
          <a:p>
            <a:pPr marL="114300" indent="0">
              <a:buNone/>
            </a:pPr>
            <a:r>
              <a:rPr lang="fi-FI" sz="1000" dirty="0">
                <a:solidFill>
                  <a:schemeClr val="bg1"/>
                </a:solidFill>
                <a:latin typeface="Raleway" panose="020B0604020202020204" charset="0"/>
              </a:rPr>
              <a:t>B. 3D-imagon ylläpito. Järjestetään 3D-metallintulostamista käsittelevä tapahtuma Vaasassa 2020. Syksyllä 2018 järjestetty iltapäiväseminaari oli kokonaisuudessaan erittäin onnistunut ja houkutteli paikalle lähes 200 osallistujaa (hyvä sisältö ja minimessut &gt; tehdään uudestaan).</a:t>
            </a:r>
          </a:p>
          <a:p>
            <a:pPr marL="114300" indent="0">
              <a:buNone/>
            </a:pPr>
            <a:br>
              <a:rPr lang="fi-FI" sz="1100" dirty="0">
                <a:solidFill>
                  <a:schemeClr val="bg1"/>
                </a:solidFill>
                <a:latin typeface="Raleway"/>
                <a:ea typeface="Raleway"/>
                <a:cs typeface="Raleway"/>
                <a:sym typeface="Raleway"/>
              </a:rPr>
            </a:br>
            <a:endParaRPr lang="fi-FI" sz="1100" dirty="0">
              <a:solidFill>
                <a:srgbClr val="FF3300"/>
              </a:solidFill>
              <a:latin typeface="Raleway"/>
              <a:ea typeface="Raleway"/>
              <a:cs typeface="Raleway"/>
              <a:sym typeface="Raleway"/>
            </a:endParaRPr>
          </a:p>
        </p:txBody>
      </p:sp>
      <p:pic>
        <p:nvPicPr>
          <p:cNvPr id="3" name="Kuva 2">
            <a:extLst>
              <a:ext uri="{FF2B5EF4-FFF2-40B4-BE49-F238E27FC236}">
                <a16:creationId xmlns:a16="http://schemas.microsoft.com/office/drawing/2014/main" id="{B212E6CE-B339-4399-8892-091D2C51649B}"/>
              </a:ext>
            </a:extLst>
          </p:cNvPr>
          <p:cNvPicPr>
            <a:picLocks noChangeAspect="1"/>
          </p:cNvPicPr>
          <p:nvPr/>
        </p:nvPicPr>
        <p:blipFill>
          <a:blip r:embed="rId4"/>
          <a:stretch>
            <a:fillRect/>
          </a:stretch>
        </p:blipFill>
        <p:spPr>
          <a:xfrm>
            <a:off x="366028" y="181896"/>
            <a:ext cx="787042" cy="442869"/>
          </a:xfrm>
          <a:prstGeom prst="rect">
            <a:avLst/>
          </a:prstGeom>
        </p:spPr>
      </p:pic>
      <p:pic>
        <p:nvPicPr>
          <p:cNvPr id="11" name="Kuva 10">
            <a:extLst>
              <a:ext uri="{FF2B5EF4-FFF2-40B4-BE49-F238E27FC236}">
                <a16:creationId xmlns:a16="http://schemas.microsoft.com/office/drawing/2014/main" id="{DB094869-5B8D-4293-AC8E-24B7C379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150" y="242620"/>
            <a:ext cx="871969" cy="469521"/>
          </a:xfrm>
          <a:prstGeom prst="rect">
            <a:avLst/>
          </a:prstGeom>
          <a:effectLst>
            <a:outerShdw dist="50800" dir="5400000" algn="ctr" rotWithShape="0">
              <a:srgbClr val="000000"/>
            </a:outerShdw>
          </a:effectLst>
        </p:spPr>
      </p:pic>
      <p:pic>
        <p:nvPicPr>
          <p:cNvPr id="12" name="Kuva 11">
            <a:extLst>
              <a:ext uri="{FF2B5EF4-FFF2-40B4-BE49-F238E27FC236}">
                <a16:creationId xmlns:a16="http://schemas.microsoft.com/office/drawing/2014/main" id="{E4B7B973-64B2-4366-A64B-19C63ED6045C}"/>
              </a:ext>
            </a:extLst>
          </p:cNvPr>
          <p:cNvPicPr>
            <a:picLocks noChangeAspect="1"/>
          </p:cNvPicPr>
          <p:nvPr/>
        </p:nvPicPr>
        <p:blipFill>
          <a:blip r:embed="rId6"/>
          <a:stretch>
            <a:fillRect/>
          </a:stretch>
        </p:blipFill>
        <p:spPr>
          <a:xfrm>
            <a:off x="6781388" y="1569053"/>
            <a:ext cx="2321165" cy="1879284"/>
          </a:xfrm>
          <a:prstGeom prst="rect">
            <a:avLst/>
          </a:prstGeom>
        </p:spPr>
      </p:pic>
      <p:sp>
        <p:nvSpPr>
          <p:cNvPr id="4" name="Suorakulmio 3">
            <a:extLst>
              <a:ext uri="{FF2B5EF4-FFF2-40B4-BE49-F238E27FC236}">
                <a16:creationId xmlns:a16="http://schemas.microsoft.com/office/drawing/2014/main" id="{7A074F88-0A79-40AF-AE19-7FE0230F6A00}"/>
              </a:ext>
            </a:extLst>
          </p:cNvPr>
          <p:cNvSpPr/>
          <p:nvPr/>
        </p:nvSpPr>
        <p:spPr>
          <a:xfrm>
            <a:off x="6927850" y="3085297"/>
            <a:ext cx="1866900" cy="1384995"/>
          </a:xfrm>
          <a:prstGeom prst="rect">
            <a:avLst/>
          </a:prstGeom>
        </p:spPr>
        <p:txBody>
          <a:bodyPr wrap="square">
            <a:spAutoFit/>
          </a:bodyPr>
          <a:lstStyle/>
          <a:p>
            <a:r>
              <a:rPr lang="fi-FI" sz="1200" b="1" dirty="0">
                <a:solidFill>
                  <a:schemeClr val="dk1"/>
                </a:solidFill>
                <a:latin typeface="Raleway"/>
                <a:ea typeface="Raleway"/>
                <a:cs typeface="Raleway"/>
                <a:sym typeface="Raleway"/>
              </a:rPr>
              <a:t>Tulostetaan</a:t>
            </a:r>
            <a:br>
              <a:rPr lang="fi-FI" b="1" dirty="0">
                <a:solidFill>
                  <a:schemeClr val="dk1"/>
                </a:solidFill>
                <a:latin typeface="Raleway"/>
                <a:ea typeface="Raleway"/>
                <a:cs typeface="Raleway"/>
                <a:sym typeface="Raleway"/>
              </a:rPr>
            </a:br>
            <a:r>
              <a:rPr lang="fi-FI" sz="1200" dirty="0">
                <a:latin typeface="Raleway" panose="020B0604020202020204" charset="0"/>
              </a:rPr>
              <a:t>sellaisia osia tai osa- kokonaisuuksia, joita </a:t>
            </a:r>
            <a:br>
              <a:rPr lang="fi-FI" sz="1200" dirty="0">
                <a:latin typeface="Raleway" panose="020B0604020202020204" charset="0"/>
              </a:rPr>
            </a:br>
            <a:r>
              <a:rPr lang="fi-FI" sz="1200" dirty="0">
                <a:latin typeface="Raleway" panose="020B0604020202020204" charset="0"/>
              </a:rPr>
              <a:t>on ideoitu/kehitetty yhteisten sprinttien avulla valmiimmiksi, tulostettaviksi</a:t>
            </a:r>
            <a:endParaRPr lang="fi-FI" sz="1200" dirty="0"/>
          </a:p>
        </p:txBody>
      </p:sp>
    </p:spTree>
    <p:extLst>
      <p:ext uri="{BB962C8B-B14F-4D97-AF65-F5344CB8AC3E}">
        <p14:creationId xmlns:p14="http://schemas.microsoft.com/office/powerpoint/2010/main" val="2843130982"/>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60D2ABC1EB994085E48A99C42828B7" ma:contentTypeVersion="7" ma:contentTypeDescription="Create a new document." ma:contentTypeScope="" ma:versionID="b71ce0b1c7423f034290a2990824bf8f">
  <xsd:schema xmlns:xsd="http://www.w3.org/2001/XMLSchema" xmlns:xs="http://www.w3.org/2001/XMLSchema" xmlns:p="http://schemas.microsoft.com/office/2006/metadata/properties" xmlns:ns3="9a8cfc87-db11-4846-a4d2-13e840cbe9e2" targetNamespace="http://schemas.microsoft.com/office/2006/metadata/properties" ma:root="true" ma:fieldsID="74982b6e830c1b7d97553aa973eb699b" ns3:_="">
    <xsd:import namespace="9a8cfc87-db11-4846-a4d2-13e840cbe9e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cfc87-db11-4846-a4d2-13e840cbe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1805D-25DC-44A3-98A3-2273969BB26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a8cfc87-db11-4846-a4d2-13e840cbe9e2"/>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669027D-A08F-4416-BB56-7B2965D9A7EA}">
  <ds:schemaRefs>
    <ds:schemaRef ds:uri="http://schemas.microsoft.com/sharepoint/v3/contenttype/forms"/>
  </ds:schemaRefs>
</ds:datastoreItem>
</file>

<file path=customXml/itemProps3.xml><?xml version="1.0" encoding="utf-8"?>
<ds:datastoreItem xmlns:ds="http://schemas.openxmlformats.org/officeDocument/2006/customXml" ds:itemID="{6C67FF77-4641-4B75-ABDE-E49CE9F07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8cfc87-db11-4846-a4d2-13e840cbe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9997</TotalTime>
  <Words>706</Words>
  <Application>Microsoft Office PowerPoint</Application>
  <PresentationFormat>Näytössä katseltava esitys (16:9)</PresentationFormat>
  <Paragraphs>16</Paragraphs>
  <Slides>4</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Raleway</vt:lpstr>
      <vt:lpstr>Arial</vt:lpstr>
      <vt:lpstr>Lato</vt:lpstr>
      <vt:lpstr>Swiss</vt:lpstr>
      <vt:lpstr>a “EnergyVaasa 3D-Center”   - hanke / 3D-osaamiskeskus </vt:lpstr>
      <vt:lpstr>a “EnergyVaasa 3D-center”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Presentations That Stick</dc:title>
  <dc:creator>Tommi Sykkö</dc:creator>
  <cp:lastModifiedBy>Tommi Sykkö</cp:lastModifiedBy>
  <cp:revision>45</cp:revision>
  <dcterms:modified xsi:type="dcterms:W3CDTF">2019-12-04T19:43:35Z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0x0101005860D2ABC1EB994085E48A99C42828B7</vt:lpwstr>
  </property>
</Properties>
</file>